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8B65A"/>
          </a:solidFill>
          <a:ln w="12700">
            <a:solidFill>
              <a:srgbClr val="D8B65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37744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A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NEXORA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784080" y="246888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D8B6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FIRST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510528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7918B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510528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7918B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1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ublic/assets/nexora-people-first.png">    </p:cNvPr>
          <p:cNvPicPr>
            <a:picLocks noChangeAspect="1"/>
          </p:cNvPicPr>
          <p:nvPr/>
        </p:nvPicPr>
        <p:blipFill>
          <a:blip r:embed="rId1">
            <a:alphaModFix amt="82000"/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6400800"/>
            <a:ext cx="3017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E8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nexoramatch.com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749808"/>
            <a:ext cx="10881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022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NEXORA?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40080" y="1362456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66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Emirati-led business platform that starts with genuine need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58368" y="1874520"/>
            <a:ext cx="10863072" cy="1051560"/>
          </a:xfrm>
          <a:prstGeom prst="rect">
            <a:avLst>
              <a:gd name="adj" fmla="val 6957"/>
            </a:avLst>
          </a:prstGeom>
          <a:solidFill>
            <a:srgbClr val="0A2118"/>
          </a:solidFill>
          <a:ln w="12700">
            <a:solidFill>
              <a:srgbClr val="0A211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" y="2057400"/>
            <a:ext cx="10241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show what fits the person and the business, not what pays the highest commission.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3337560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D8B6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40080" y="3776472"/>
            <a:ext cx="34930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22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 understanding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640080" y="4389120"/>
            <a:ext cx="349300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66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Knowledge of UAE opportunities, setup pathways and investment context.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233672" y="3383280"/>
            <a:ext cx="0" cy="2788920"/>
          </a:xfrm>
          <a:prstGeom prst="line">
            <a:avLst/>
          </a:prstGeom>
          <a:noFill/>
          <a:ln w="12700">
            <a:solidFill>
              <a:srgbClr val="DDE5D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334256" y="3337560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D8B6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334256" y="3776472"/>
            <a:ext cx="34930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22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Clearer decisions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4334256" y="4389120"/>
            <a:ext cx="349300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66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 sources and relevant alternatives before fees are paid.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7927848" y="3383280"/>
            <a:ext cx="0" cy="2788920"/>
          </a:xfrm>
          <a:prstGeom prst="line">
            <a:avLst/>
          </a:prstGeom>
          <a:noFill/>
          <a:ln w="12700">
            <a:solidFill>
              <a:srgbClr val="DDE5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28432" y="3337560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D8B6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028432" y="3776472"/>
            <a:ext cx="34930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22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Shared value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8028432" y="4389120"/>
            <a:ext cx="349300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66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Collaboration that benefits both parties and adds value to the UAE.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510528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7918B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749808"/>
            <a:ext cx="10881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022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Vision and mission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40080" y="1362456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66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UAE to global markets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640080" y="2011680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D8B6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40080" y="2450592"/>
            <a:ext cx="53400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22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vision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640080" y="3063240"/>
            <a:ext cx="5340096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66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become trusted business infrastructure that connects people and companies with relevant opportunities, organisations and relationships, starting in the UAE and expanding globally.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6080760" y="2057400"/>
            <a:ext cx="0" cy="2788920"/>
          </a:xfrm>
          <a:prstGeom prst="line">
            <a:avLst/>
          </a:prstGeom>
          <a:noFill/>
          <a:ln w="12700">
            <a:solidFill>
              <a:srgbClr val="DDE5D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181344" y="2011680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D8B6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181344" y="2450592"/>
            <a:ext cx="53400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22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mission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6181344" y="3063240"/>
            <a:ext cx="5340096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66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combine market knowledge, strategic planning, foresight and AI so companies can discover opportunities, assess fit and reach the right next step.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658368" y="5166360"/>
            <a:ext cx="10863072" cy="1051560"/>
          </a:xfrm>
          <a:prstGeom prst="rect">
            <a:avLst>
              <a:gd name="adj" fmla="val 6957"/>
            </a:avLst>
          </a:prstGeom>
          <a:solidFill>
            <a:srgbClr val="0A2118"/>
          </a:solidFill>
          <a:ln w="12700">
            <a:solidFill>
              <a:srgbClr val="0A211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0120" y="5349240"/>
            <a:ext cx="10241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come first in every decision.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510528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7918B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749808"/>
            <a:ext cx="10881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022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NEXORA works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40080" y="1362456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66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Connecting digital intelligence with live human knowledge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640080" y="1874520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D8B6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40080" y="2313432"/>
            <a:ext cx="34930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22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intelligence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640080" y="2926080"/>
            <a:ext cx="349300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66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analyses available sources, opportunities and market information. The platform improves as AI capabilities advance.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233672" y="1920240"/>
            <a:ext cx="0" cy="2788920"/>
          </a:xfrm>
          <a:prstGeom prst="line">
            <a:avLst/>
          </a:prstGeom>
          <a:noFill/>
          <a:ln w="12700">
            <a:solidFill>
              <a:srgbClr val="DDE5D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34256" y="1874520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D8B6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334256" y="2313432"/>
            <a:ext cx="34930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22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 knowledge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4334256" y="2926080"/>
            <a:ext cx="349300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66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Users contribute real needs and information that public sources cannot provide, at the time and place of interaction.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7927848" y="1920240"/>
            <a:ext cx="0" cy="2788920"/>
          </a:xfrm>
          <a:prstGeom prst="line">
            <a:avLst/>
          </a:prstGeom>
          <a:noFill/>
          <a:ln w="12700">
            <a:solidFill>
              <a:srgbClr val="DDE5D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028432" y="1874520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D8B6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028432" y="2313432"/>
            <a:ext cx="34930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22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Immediate action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8028432" y="2926080"/>
            <a:ext cx="349300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66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platform turns exchanged information into a match and a practical next step between people or companies.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58368" y="5257800"/>
            <a:ext cx="10863072" cy="1051560"/>
          </a:xfrm>
          <a:prstGeom prst="rect">
            <a:avLst>
              <a:gd name="adj" fmla="val 6957"/>
            </a:avLst>
          </a:prstGeom>
          <a:solidFill>
            <a:srgbClr val="F3F6F3"/>
          </a:solidFill>
          <a:ln w="12700">
            <a:solidFill>
              <a:srgbClr val="DDE5D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60120" y="5440680"/>
            <a:ext cx="10241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A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Matching starts without a mandatory account, keeping the experience fast at events and meetings.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510528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7918B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749808"/>
            <a:ext cx="10881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022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multi-market network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40080" y="1362456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66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Starting in the UAE and designed to work across countries and sectors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640080" y="1874520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D8B6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40080" y="2313432"/>
            <a:ext cx="34930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22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Events and opportunities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640080" y="2926080"/>
            <a:ext cx="349300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66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NEXORA connects in-person meetings with UAE opportunities and structured follow-up after each event.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233672" y="1920240"/>
            <a:ext cx="0" cy="2788920"/>
          </a:xfrm>
          <a:prstGeom prst="line">
            <a:avLst/>
          </a:prstGeom>
          <a:noFill/>
          <a:ln w="12700">
            <a:solidFill>
              <a:srgbClr val="DDE5D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34256" y="1874520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D8B6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334256" y="2313432"/>
            <a:ext cx="34930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22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application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4334256" y="2926080"/>
            <a:ext cx="349300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66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model can operate between companies and markets, extending UAE opportunities and expertise internationally.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7927848" y="1920240"/>
            <a:ext cx="0" cy="2788920"/>
          </a:xfrm>
          <a:prstGeom prst="line">
            <a:avLst/>
          </a:prstGeom>
          <a:noFill/>
          <a:ln w="12700">
            <a:solidFill>
              <a:srgbClr val="DDE5D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028432" y="1874520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D8B6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028432" y="2313432"/>
            <a:ext cx="34930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22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Network continuity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8028432" y="2926080"/>
            <a:ext cx="349300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66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Diverse countries and sectors allow activity to shift toward other markets and pathways as conditions change.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58368" y="5257800"/>
            <a:ext cx="10863072" cy="1051560"/>
          </a:xfrm>
          <a:prstGeom prst="rect">
            <a:avLst>
              <a:gd name="adj" fmla="val 6957"/>
            </a:avLst>
          </a:prstGeom>
          <a:solidFill>
            <a:srgbClr val="F3F6F3"/>
          </a:solidFill>
          <a:ln w="12700">
            <a:solidFill>
              <a:srgbClr val="DDE5D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60120" y="5440680"/>
            <a:ext cx="10241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A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Mohamed Al Mazrouei develops the platform through direct engagement and first-hand understanding of company needs.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510528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7918B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749808"/>
            <a:ext cx="10881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022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values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40080" y="1362456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66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Principles that shape platform decisions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640080" y="1874520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D8B6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40080" y="2313432"/>
            <a:ext cx="25694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22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first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640080" y="2926080"/>
            <a:ext cx="2569464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66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 interest and informed decisions before commercial goals.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3310128" y="1920240"/>
            <a:ext cx="0" cy="2788920"/>
          </a:xfrm>
          <a:prstGeom prst="line">
            <a:avLst/>
          </a:prstGeom>
          <a:noFill/>
          <a:ln w="12700">
            <a:solidFill>
              <a:srgbClr val="DDE5D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10712" y="1874520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D8B6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410712" y="2313432"/>
            <a:ext cx="25694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22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Transparency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3410712" y="2926080"/>
            <a:ext cx="2569464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66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Clear sources, fees, commissions and paid relationships.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6080760" y="1920240"/>
            <a:ext cx="0" cy="2788920"/>
          </a:xfrm>
          <a:prstGeom prst="line">
            <a:avLst/>
          </a:prstGeom>
          <a:noFill/>
          <a:ln w="12700">
            <a:solidFill>
              <a:srgbClr val="DDE5D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181344" y="1874520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D8B6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181344" y="2313432"/>
            <a:ext cx="25694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22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Fair recommendations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6181344" y="2926080"/>
            <a:ext cx="2569464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66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Fit determines results, not paid placement.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8851392" y="1920240"/>
            <a:ext cx="0" cy="2788920"/>
          </a:xfrm>
          <a:prstGeom prst="line">
            <a:avLst/>
          </a:prstGeom>
          <a:noFill/>
          <a:ln w="12700">
            <a:solidFill>
              <a:srgbClr val="DDE5D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951976" y="1874520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D8B6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8951976" y="2313432"/>
            <a:ext cx="25694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22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Responsible innovation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8951976" y="2926080"/>
            <a:ext cx="2569464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66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supports human judgement.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58368" y="5257800"/>
            <a:ext cx="10863072" cy="1051560"/>
          </a:xfrm>
          <a:prstGeom prst="rect">
            <a:avLst>
              <a:gd name="adj" fmla="val 6957"/>
            </a:avLst>
          </a:prstGeom>
          <a:solidFill>
            <a:srgbClr val="F3F6F3"/>
          </a:solidFill>
          <a:ln w="12700">
            <a:solidFill>
              <a:srgbClr val="DDE5D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60120" y="5440680"/>
            <a:ext cx="10241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A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Credibility, privacy and value for the UAE remain constant.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510528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7918B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749808"/>
            <a:ext cx="10881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022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goals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40080" y="1362456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66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 growth tied to measurable value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868680" y="1828800"/>
            <a:ext cx="10469880" cy="4069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22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Make UAE opportunities easier to access for local and global companies.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022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Help organisations reach better matched companies.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022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Enable clearer decisions before fees are paid.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022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Connect opportunities, companies, relationships, smart cards and events.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022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Raise transparency standards in business and setup services.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022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Turn future changes into actionable opportunities.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022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Expand globally while preserving the same principles.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510528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7918B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749808"/>
            <a:ext cx="10881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022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Partnership standard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40080" y="1362456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66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Cooperation based on genuine need and clear terms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868680" y="1828800"/>
            <a:ext cx="10469880" cy="4069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22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Put people and genuine need before sales.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022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Disclose services, prices and commissions clearly.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022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Do not sell unnecessary services.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022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Do not claim government affiliation or guaranteed approval.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022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Show official sources and direct alternatives.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022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Do not buy higher placement in NEXORA recommendations.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022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Protect user data and measure success through value delivered.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510528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7918B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21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NEXORA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22960" y="1828800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D8B6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Tools can be copied.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88720" y="2651760"/>
            <a:ext cx="9784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system built from day one to put people first and create value for the UAE is harder to copy.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914400" y="5166360"/>
            <a:ext cx="10332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5E8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Explore our vision at nexoramatch.com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NEXORA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NEXORA Vision and Principles</dc:title>
  <dc:subject>NEXORA vision, mission and values</dc:subject>
  <dc:creator>NEXORA</dc:creator>
  <cp:lastModifiedBy>NEXORA</cp:lastModifiedBy>
  <cp:revision>1</cp:revision>
  <dcterms:created xsi:type="dcterms:W3CDTF">2026-09-30T16:41:23Z</dcterms:created>
  <dcterms:modified xsi:type="dcterms:W3CDTF">2026-09-30T16:41:23Z</dcterms:modified>
</cp:coreProperties>
</file>